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  <p:sldMasterId id="2147483650" r:id="rId4"/>
    <p:sldMasterId id="2147483651" r:id="rId5"/>
    <p:sldMasterId id="2147483653" r:id="rId6"/>
    <p:sldMasterId id="2147483654" r:id="rId7"/>
    <p:sldMasterId id="2147483656" r:id="rId8"/>
    <p:sldMasterId id="2147483657" r:id="rId9"/>
    <p:sldMasterId id="2147483662" r:id="rId10"/>
    <p:sldMasterId id="2147483665" r:id="rId11"/>
    <p:sldMasterId id="2147483684" r:id="rId12"/>
    <p:sldMasterId id="2147483690" r:id="rId13"/>
    <p:sldMasterId id="2147483693" r:id="rId14"/>
    <p:sldMasterId id="2147483694" r:id="rId15"/>
    <p:sldMasterId id="2147483699" r:id="rId16"/>
    <p:sldMasterId id="2147483704" r:id="rId17"/>
    <p:sldMasterId id="2147483707" r:id="rId18"/>
  </p:sldMasterIdLst>
  <p:notesMasterIdLst>
    <p:notesMasterId r:id="rId20"/>
  </p:notesMasterIdLst>
  <p:sldIdLst>
    <p:sldId id="478" r:id="rId19"/>
    <p:sldId id="4495" r:id="rId21"/>
    <p:sldId id="4571" r:id="rId22"/>
    <p:sldId id="4626" r:id="rId23"/>
    <p:sldId id="4627" r:id="rId24"/>
    <p:sldId id="4628" r:id="rId25"/>
    <p:sldId id="4629" r:id="rId26"/>
    <p:sldId id="4630" r:id="rId27"/>
    <p:sldId id="4569" r:id="rId28"/>
    <p:sldId id="4525" r:id="rId29"/>
    <p:sldId id="4576" r:id="rId30"/>
    <p:sldId id="4527" r:id="rId31"/>
    <p:sldId id="4526" r:id="rId32"/>
    <p:sldId id="4524" r:id="rId33"/>
    <p:sldId id="4538" r:id="rId34"/>
    <p:sldId id="4582" r:id="rId35"/>
    <p:sldId id="4583" r:id="rId36"/>
    <p:sldId id="4584" r:id="rId37"/>
    <p:sldId id="4585" r:id="rId38"/>
    <p:sldId id="4530" r:id="rId39"/>
    <p:sldId id="4532" r:id="rId40"/>
    <p:sldId id="4536" r:id="rId41"/>
    <p:sldId id="4616" r:id="rId42"/>
    <p:sldId id="4632" r:id="rId43"/>
    <p:sldId id="4589" r:id="rId44"/>
    <p:sldId id="4588" r:id="rId45"/>
    <p:sldId id="4568" r:id="rId46"/>
    <p:sldId id="4537" r:id="rId47"/>
    <p:sldId id="4543" r:id="rId48"/>
    <p:sldId id="4544" r:id="rId49"/>
    <p:sldId id="4545" r:id="rId50"/>
    <p:sldId id="4555" r:id="rId51"/>
    <p:sldId id="4566" r:id="rId52"/>
    <p:sldId id="4564" r:id="rId53"/>
    <p:sldId id="4570" r:id="rId54"/>
    <p:sldId id="4594" r:id="rId55"/>
    <p:sldId id="4507" r:id="rId56"/>
  </p:sldIdLst>
  <p:sldSz cx="12196445" cy="6858000"/>
  <p:notesSz cx="6858000" cy="9144000"/>
  <p:custDataLst>
    <p:tags r:id="rId6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0" userDrawn="1">
          <p15:clr>
            <a:srgbClr val="A4A3A4"/>
          </p15:clr>
        </p15:guide>
        <p15:guide id="2" orient="horz" pos="710" userDrawn="1">
          <p15:clr>
            <a:srgbClr val="A4A3A4"/>
          </p15:clr>
        </p15:guide>
        <p15:guide id="3" pos="4902" userDrawn="1">
          <p15:clr>
            <a:srgbClr val="A4A3A4"/>
          </p15:clr>
        </p15:guide>
        <p15:guide id="4" pos="313" userDrawn="1">
          <p15:clr>
            <a:srgbClr val="A4A3A4"/>
          </p15:clr>
        </p15:guide>
        <p15:guide id="5" pos="40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90F"/>
    <a:srgbClr val="005825"/>
    <a:srgbClr val="EBEBEB"/>
    <a:srgbClr val="FFBDCB"/>
    <a:srgbClr val="FF97AD"/>
    <a:srgbClr val="A6ABA9"/>
    <a:srgbClr val="F5F5F5"/>
    <a:srgbClr val="002C13"/>
    <a:srgbClr val="FFEBF3"/>
    <a:srgbClr val="FFCB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5770" autoAdjust="0"/>
  </p:normalViewPr>
  <p:slideViewPr>
    <p:cSldViewPr snapToGrid="0" showGuides="1">
      <p:cViewPr varScale="1">
        <p:scale>
          <a:sx n="103" d="100"/>
          <a:sy n="103" d="100"/>
        </p:scale>
        <p:origin x="72" y="108"/>
      </p:cViewPr>
      <p:guideLst>
        <p:guide orient="horz" pos="480"/>
        <p:guide orient="horz" pos="710"/>
        <p:guide pos="4902"/>
        <p:guide pos="313"/>
        <p:guide pos="4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0" Type="http://schemas.openxmlformats.org/officeDocument/2006/relationships/tags" Target="tags/tag220.xml"/><Relationship Id="rId6" Type="http://schemas.openxmlformats.org/officeDocument/2006/relationships/slideMaster" Target="slideMasters/slideMaster5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BERT通过两种无监督任务（Masked Language Modelling 和 Next Sentence Prediction）进行预训练，其次，在下游任务中对预训练Transformer编码器的所有参数进行微调，额外的输出层将从头开始训练。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  <a:endParaRPr lang="en-US" sz="4795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10.xml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9" Type="http://schemas.openxmlformats.org/officeDocument/2006/relationships/image" Target="../media/image8.jpeg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image" Target="../media/image3.tiff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0" Type="http://schemas.openxmlformats.org/officeDocument/2006/relationships/theme" Target="../theme/theme17.xml"/><Relationship Id="rId1" Type="http://schemas.openxmlformats.org/officeDocument/2006/relationships/slideLayout" Target="../slideLayouts/slideLayout4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6.tiff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tags" Target="../tags/tag26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9.xml"/><Relationship Id="rId3" Type="http://schemas.openxmlformats.org/officeDocument/2006/relationships/image" Target="../media/image17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2.xml"/><Relationship Id="rId3" Type="http://schemas.openxmlformats.org/officeDocument/2006/relationships/image" Target="../media/image18.png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image" Target="../media/image19.png"/><Relationship Id="rId1" Type="http://schemas.openxmlformats.org/officeDocument/2006/relationships/tags" Target="../tags/tag3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20.png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44.xml"/><Relationship Id="rId4" Type="http://schemas.openxmlformats.org/officeDocument/2006/relationships/image" Target="../media/image22.png"/><Relationship Id="rId3" Type="http://schemas.openxmlformats.org/officeDocument/2006/relationships/tags" Target="../tags/tag43.xml"/><Relationship Id="rId2" Type="http://schemas.openxmlformats.org/officeDocument/2006/relationships/image" Target="../media/image21.png"/><Relationship Id="rId1" Type="http://schemas.openxmlformats.org/officeDocument/2006/relationships/tags" Target="../tags/tag4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tags" Target="../tags/tag4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image" Target="../media/image21.png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4" Type="http://schemas.openxmlformats.org/officeDocument/2006/relationships/slideLayout" Target="../slideLayouts/slideLayout27.xml"/><Relationship Id="rId23" Type="http://schemas.openxmlformats.org/officeDocument/2006/relationships/tags" Target="../tags/tag78.xml"/><Relationship Id="rId22" Type="http://schemas.openxmlformats.org/officeDocument/2006/relationships/tags" Target="../tags/tag77.xml"/><Relationship Id="rId21" Type="http://schemas.openxmlformats.org/officeDocument/2006/relationships/tags" Target="../tags/tag76.xml"/><Relationship Id="rId20" Type="http://schemas.openxmlformats.org/officeDocument/2006/relationships/tags" Target="../tags/tag75.xml"/><Relationship Id="rId2" Type="http://schemas.openxmlformats.org/officeDocument/2006/relationships/tags" Target="../tags/tag57.xml"/><Relationship Id="rId19" Type="http://schemas.openxmlformats.org/officeDocument/2006/relationships/tags" Target="../tags/tag74.xml"/><Relationship Id="rId18" Type="http://schemas.openxmlformats.org/officeDocument/2006/relationships/tags" Target="../tags/tag73.xml"/><Relationship Id="rId17" Type="http://schemas.openxmlformats.org/officeDocument/2006/relationships/tags" Target="../tags/tag72.xml"/><Relationship Id="rId16" Type="http://schemas.openxmlformats.org/officeDocument/2006/relationships/tags" Target="../tags/tag71.xml"/><Relationship Id="rId15" Type="http://schemas.openxmlformats.org/officeDocument/2006/relationships/tags" Target="../tags/tag70.xml"/><Relationship Id="rId14" Type="http://schemas.openxmlformats.org/officeDocument/2006/relationships/tags" Target="../tags/tag69.xml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image" Target="../media/image23.png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87.xml"/><Relationship Id="rId1" Type="http://schemas.openxmlformats.org/officeDocument/2006/relationships/tags" Target="../tags/tag79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89.xml"/><Relationship Id="rId2" Type="http://schemas.openxmlformats.org/officeDocument/2006/relationships/image" Target="../media/image24.png"/><Relationship Id="rId1" Type="http://schemas.openxmlformats.org/officeDocument/2006/relationships/tags" Target="../tags/tag88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91.xml"/><Relationship Id="rId2" Type="http://schemas.openxmlformats.org/officeDocument/2006/relationships/image" Target="../media/image25.png"/><Relationship Id="rId1" Type="http://schemas.openxmlformats.org/officeDocument/2006/relationships/tags" Target="../tags/tag9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26.png"/><Relationship Id="rId1" Type="http://schemas.openxmlformats.org/officeDocument/2006/relationships/tags" Target="../tags/tag9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99.xml"/><Relationship Id="rId5" Type="http://schemas.openxmlformats.org/officeDocument/2006/relationships/image" Target="../media/image28.png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image" Target="../media/image27.png"/><Relationship Id="rId1" Type="http://schemas.openxmlformats.org/officeDocument/2006/relationships/tags" Target="../tags/tag9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30.png"/><Relationship Id="rId3" Type="http://schemas.openxmlformats.org/officeDocument/2006/relationships/tags" Target="../tags/tag101.xml"/><Relationship Id="rId2" Type="http://schemas.openxmlformats.org/officeDocument/2006/relationships/image" Target="../media/image29.png"/><Relationship Id="rId1" Type="http://schemas.openxmlformats.org/officeDocument/2006/relationships/tags" Target="../tags/tag10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2" Type="http://schemas.openxmlformats.org/officeDocument/2006/relationships/slideLayout" Target="../slideLayouts/slideLayout27.xml"/><Relationship Id="rId31" Type="http://schemas.openxmlformats.org/officeDocument/2006/relationships/tags" Target="../tags/tag134.xml"/><Relationship Id="rId30" Type="http://schemas.openxmlformats.org/officeDocument/2006/relationships/tags" Target="../tags/tag133.xml"/><Relationship Id="rId3" Type="http://schemas.openxmlformats.org/officeDocument/2006/relationships/image" Target="../media/image31.png"/><Relationship Id="rId29" Type="http://schemas.openxmlformats.org/officeDocument/2006/relationships/tags" Target="../tags/tag132.xml"/><Relationship Id="rId28" Type="http://schemas.openxmlformats.org/officeDocument/2006/relationships/tags" Target="../tags/tag131.xml"/><Relationship Id="rId27" Type="http://schemas.openxmlformats.org/officeDocument/2006/relationships/tags" Target="../tags/tag130.xml"/><Relationship Id="rId26" Type="http://schemas.openxmlformats.org/officeDocument/2006/relationships/tags" Target="../tags/tag129.xml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06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5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6" Type="http://schemas.openxmlformats.org/officeDocument/2006/relationships/slideLayout" Target="../slideLayouts/slideLayout27.xml"/><Relationship Id="rId35" Type="http://schemas.openxmlformats.org/officeDocument/2006/relationships/tags" Target="../tags/tag168.xml"/><Relationship Id="rId34" Type="http://schemas.openxmlformats.org/officeDocument/2006/relationships/tags" Target="../tags/tag167.xml"/><Relationship Id="rId33" Type="http://schemas.openxmlformats.org/officeDocument/2006/relationships/tags" Target="../tags/tag166.xml"/><Relationship Id="rId32" Type="http://schemas.openxmlformats.org/officeDocument/2006/relationships/tags" Target="../tags/tag165.xml"/><Relationship Id="rId31" Type="http://schemas.openxmlformats.org/officeDocument/2006/relationships/tags" Target="../tags/tag164.xml"/><Relationship Id="rId30" Type="http://schemas.openxmlformats.org/officeDocument/2006/relationships/tags" Target="../tags/tag163.xml"/><Relationship Id="rId3" Type="http://schemas.openxmlformats.org/officeDocument/2006/relationships/image" Target="../media/image31.png"/><Relationship Id="rId29" Type="http://schemas.openxmlformats.org/officeDocument/2006/relationships/tags" Target="../tags/tag162.xml"/><Relationship Id="rId28" Type="http://schemas.openxmlformats.org/officeDocument/2006/relationships/tags" Target="../tags/tag161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tags" Target="../tags/tag136.xml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69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32.png"/><Relationship Id="rId1" Type="http://schemas.openxmlformats.org/officeDocument/2006/relationships/tags" Target="../tags/tag170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33.pn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image" Target="../media/image33.png"/><Relationship Id="rId1" Type="http://schemas.openxmlformats.org/officeDocument/2006/relationships/tags" Target="../tags/tag178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86.xml"/><Relationship Id="rId5" Type="http://schemas.openxmlformats.org/officeDocument/2006/relationships/image" Target="../media/image34.png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image" Target="../media/image33.png"/><Relationship Id="rId1" Type="http://schemas.openxmlformats.org/officeDocument/2006/relationships/tags" Target="../tags/tag18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88.xml"/><Relationship Id="rId2" Type="http://schemas.openxmlformats.org/officeDocument/2006/relationships/image" Target="../media/image35.png"/><Relationship Id="rId1" Type="http://schemas.openxmlformats.org/officeDocument/2006/relationships/tags" Target="../tags/tag187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92.xml"/><Relationship Id="rId5" Type="http://schemas.openxmlformats.org/officeDocument/2006/relationships/image" Target="../media/image37.png"/><Relationship Id="rId4" Type="http://schemas.openxmlformats.org/officeDocument/2006/relationships/tags" Target="../tags/tag191.xml"/><Relationship Id="rId3" Type="http://schemas.openxmlformats.org/officeDocument/2006/relationships/image" Target="../media/image36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image" Target="../media/image38.png"/><Relationship Id="rId1" Type="http://schemas.openxmlformats.org/officeDocument/2006/relationships/tags" Target="../tags/tag19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96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image" Target="../media/image31.png"/><Relationship Id="rId3" Type="http://schemas.openxmlformats.org/officeDocument/2006/relationships/tags" Target="../tags/tag198.xml"/><Relationship Id="rId26" Type="http://schemas.openxmlformats.org/officeDocument/2006/relationships/slideLayout" Target="../slideLayouts/slideLayout27.xml"/><Relationship Id="rId25" Type="http://schemas.openxmlformats.org/officeDocument/2006/relationships/tags" Target="../tags/tag219.xml"/><Relationship Id="rId24" Type="http://schemas.openxmlformats.org/officeDocument/2006/relationships/tags" Target="../tags/tag218.xml"/><Relationship Id="rId23" Type="http://schemas.openxmlformats.org/officeDocument/2006/relationships/tags" Target="../tags/tag217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tags" Target="../tags/tag197.xml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tags" Target="../tags/tag206.xml"/><Relationship Id="rId11" Type="http://schemas.openxmlformats.org/officeDocument/2006/relationships/tags" Target="../tags/tag205.xml"/><Relationship Id="rId10" Type="http://schemas.openxmlformats.org/officeDocument/2006/relationships/tags" Target="../tags/tag204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5.png"/><Relationship Id="rId7" Type="http://schemas.openxmlformats.org/officeDocument/2006/relationships/tags" Target="../tags/tag23.xml"/><Relationship Id="rId6" Type="http://schemas.openxmlformats.org/officeDocument/2006/relationships/image" Target="../media/image14.jpe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0" Type="http://schemas.openxmlformats.org/officeDocument/2006/relationships/slideLayout" Target="../slideLayouts/slideLayout27.xml"/><Relationship Id="rId1" Type="http://schemas.openxmlformats.org/officeDocument/2006/relationships/tags" Target="../tags/tag2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25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9021" y="2229730"/>
            <a:ext cx="7036748" cy="10420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昇思</a:t>
            </a:r>
            <a:r>
              <a:rPr lang="en-US" altLang="zh-CN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MindSpore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技术公开课</a:t>
            </a:r>
            <a:endParaRPr lang="zh-CN" altLang="en-US" sz="3300" b="1" spc="30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大模型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专题</a:t>
            </a:r>
            <a:endParaRPr lang="zh-CN" altLang="en-US" sz="3300" b="1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BERT</a:t>
            </a:r>
            <a:endParaRPr 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729460" y="162767"/>
            <a:ext cx="10744836" cy="400601"/>
          </a:xfrm>
        </p:spPr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ntroduction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910" y="563880"/>
            <a:ext cx="11104245" cy="61169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Tokenization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输入的句子经过分词后，首尾添加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特殊字符，后转换为数字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1285" y="1579245"/>
            <a:ext cx="11962130" cy="50114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信息由三部分内容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表示内容的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表示位置的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用于区分不同句子的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type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1505" y="3038475"/>
            <a:ext cx="11351260" cy="2859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2010" y="903605"/>
            <a:ext cx="10222230" cy="577342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028700" y="276733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457700" y="276479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7627620" y="2767330"/>
            <a:ext cx="933450" cy="394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35965" y="68643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将三种信息分别输入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8055" y="1365250"/>
            <a:ext cx="10299700" cy="5327650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如果出现输入是句子对的情况呢？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堆叠而成，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的组成与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前馈神经网络，中间通过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residual connection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7430" y="2225675"/>
            <a:ext cx="5678805" cy="376047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371975" y="2225675"/>
            <a:ext cx="6655435" cy="3601720"/>
            <a:chOff x="6885" y="3505"/>
            <a:chExt cx="10481" cy="5672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10669" y="4263"/>
              <a:ext cx="2253" cy="7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6885" y="3676"/>
              <a:ext cx="3640" cy="106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200" y="3505"/>
              <a:ext cx="4166" cy="5673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68122"/>
          <a:stretch>
            <a:fillRect/>
          </a:stretch>
        </p:blipFill>
        <p:spPr>
          <a:xfrm>
            <a:off x="7613650" y="2736215"/>
            <a:ext cx="1581150" cy="3284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53514"/>
          <a:stretch>
            <a:fillRect/>
          </a:stretch>
        </p:blipFill>
        <p:spPr>
          <a:xfrm>
            <a:off x="9328150" y="2849245"/>
            <a:ext cx="2305685" cy="3284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8000" y="4908550"/>
            <a:ext cx="1854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层数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52750" y="4908550"/>
            <a:ext cx="277495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embedding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的词向量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553450" y="4477385"/>
            <a:ext cx="3388360" cy="358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r>
              <a:rPr lang="en-US" altLang="zh-CN"/>
              <a:t>mbedding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698865" y="5457190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255125" y="5457190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877425" y="5457190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prince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736580" y="5473700"/>
            <a:ext cx="100711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200265" y="5440680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 inputs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237095" y="5186045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698865" y="5186045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255125" y="5186045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1494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877425" y="5186045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6927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上箭头 25"/>
          <p:cNvSpPr/>
          <p:nvPr>
            <p:custDataLst>
              <p:tags r:id="rId13"/>
            </p:custDataLst>
          </p:nvPr>
        </p:nvSpPr>
        <p:spPr>
          <a:xfrm>
            <a:off x="949261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4"/>
            </p:custDataLst>
          </p:nvPr>
        </p:nvSpPr>
        <p:spPr>
          <a:xfrm>
            <a:off x="1008697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15"/>
            </p:custDataLst>
          </p:nvPr>
        </p:nvSpPr>
        <p:spPr>
          <a:xfrm>
            <a:off x="8869680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7237095" y="3815080"/>
            <a:ext cx="118237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38263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2" name="上箭头 31"/>
          <p:cNvSpPr/>
          <p:nvPr>
            <p:custDataLst>
              <p:tags r:id="rId17"/>
            </p:custDataLst>
          </p:nvPr>
        </p:nvSpPr>
        <p:spPr>
          <a:xfrm>
            <a:off x="946721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18"/>
            </p:custDataLst>
          </p:nvPr>
        </p:nvSpPr>
        <p:spPr>
          <a:xfrm>
            <a:off x="1006157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19"/>
            </p:custDataLst>
          </p:nvPr>
        </p:nvSpPr>
        <p:spPr>
          <a:xfrm>
            <a:off x="8844280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5" name="表格 34"/>
          <p:cNvGraphicFramePr/>
          <p:nvPr>
            <p:custDataLst>
              <p:tags r:id="rId20"/>
            </p:custDataLst>
          </p:nvPr>
        </p:nvGraphicFramePr>
        <p:xfrm>
          <a:off x="966787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21"/>
            </p:custDataLst>
          </p:nvPr>
        </p:nvGraphicFramePr>
        <p:xfrm>
          <a:off x="8963025" y="3514090"/>
          <a:ext cx="914400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7" name="右大括号 36"/>
          <p:cNvSpPr/>
          <p:nvPr/>
        </p:nvSpPr>
        <p:spPr>
          <a:xfrm rot="16200000">
            <a:off x="9390380" y="2847340"/>
            <a:ext cx="76200" cy="899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807450" y="2881630"/>
            <a:ext cx="1355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768 for BERT BASE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22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596900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878070" y="4763770"/>
            <a:ext cx="184975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多头注意力头的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6" t="44313" r="79016" b="7589"/>
          <a:stretch>
            <a:fillRect/>
          </a:stretch>
        </p:blipFill>
        <p:spPr>
          <a:xfrm>
            <a:off x="7080250" y="4330065"/>
            <a:ext cx="1156970" cy="17506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8" t="46528" r="55946" b="5478"/>
          <a:stretch>
            <a:fillRect/>
          </a:stretch>
        </p:blipFill>
        <p:spPr>
          <a:xfrm>
            <a:off x="8237220" y="4396740"/>
            <a:ext cx="1198245" cy="17468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9" t="44313" r="8753" b="5600"/>
          <a:stretch>
            <a:fillRect/>
          </a:stretch>
        </p:blipFill>
        <p:spPr>
          <a:xfrm>
            <a:off x="10688320" y="4330065"/>
            <a:ext cx="1134745" cy="1823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400540" y="5032375"/>
            <a:ext cx="101727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0" t="663" r="12661" b="53280"/>
          <a:stretch>
            <a:fillRect/>
          </a:stretch>
        </p:blipFill>
        <p:spPr>
          <a:xfrm>
            <a:off x="7621270" y="2849245"/>
            <a:ext cx="4436745" cy="16764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中的预训练模型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0995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会针对每一个位置输出大小为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hidden size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的向量，在下游任务中，会根据任务内容的不同，选取不同的向量放入输出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634"/>
          <a:stretch>
            <a:fillRect/>
          </a:stretch>
        </p:blipFill>
        <p:spPr>
          <a:xfrm>
            <a:off x="1534795" y="1859915"/>
            <a:ext cx="9126855" cy="46951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2481"/>
          <a:stretch>
            <a:fillRect/>
          </a:stretch>
        </p:blipFill>
        <p:spPr>
          <a:xfrm>
            <a:off x="251460" y="851535"/>
            <a:ext cx="6678930" cy="5532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18540" y="615823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77685" y="3213100"/>
            <a:ext cx="4914900" cy="1574165"/>
          </a:xfrm>
          <a:prstGeom prst="roundRect">
            <a:avLst/>
          </a:prstGeom>
          <a:solidFill>
            <a:schemeClr val="tx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[CLS]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经过线性层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激活函数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tanh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的输出为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pooler output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，用于句子级别的分类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回归任务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44360" y="993775"/>
            <a:ext cx="456057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例如，在诈骗邮件分类任务中，我们会将表示句子级别信息的`[CLS]` token所对应的向量，经过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Pooler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放入classfier中，得到对spam/not spam分类的预测。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53460" y="1839595"/>
            <a:ext cx="5576570" cy="479806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例如，在词性标注任务（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 Tagging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）中，我们需要获得每一个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所对应的类别，因此需要将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中有实际意义的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输出，分别输入对应的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285" y="6446520"/>
            <a:ext cx="716280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表格 38"/>
          <p:cNvGraphicFramePr/>
          <p:nvPr>
            <p:custDataLst>
              <p:tags r:id="rId3"/>
            </p:custDataLst>
          </p:nvPr>
        </p:nvGraphicFramePr>
        <p:xfrm>
          <a:off x="1047115" y="2717165"/>
          <a:ext cx="1671320" cy="179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8855"/>
                <a:gridCol w="672465"/>
              </a:tblGrid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NOUN</a:t>
                      </a:r>
                      <a:endParaRPr lang="en-US" altLang="zh-CN" sz="1600" b="1"/>
                    </a:p>
                  </a:txBody>
                  <a:tcPr>
                    <a:solidFill>
                      <a:srgbClr val="FF97AD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60%</a:t>
                      </a:r>
                      <a:endParaRPr lang="en-US" altLang="zh-CN" sz="1600" b="1"/>
                    </a:p>
                  </a:txBody>
                  <a:tcPr>
                    <a:solidFill>
                      <a:srgbClr val="FF97AD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VERB</a:t>
                      </a:r>
                      <a:endParaRPr lang="en-US" altLang="zh-CN" sz="1600" b="1"/>
                    </a:p>
                  </a:txBody>
                  <a:tcPr>
                    <a:solidFill>
                      <a:srgbClr val="FFBDCB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20%</a:t>
                      </a:r>
                      <a:endParaRPr lang="en-US" altLang="zh-CN" sz="1600" b="1"/>
                    </a:p>
                  </a:txBody>
                  <a:tcPr>
                    <a:solidFill>
                      <a:srgbClr val="FFBDCB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ADJ</a:t>
                      </a:r>
                      <a:endParaRPr lang="en-US" altLang="zh-CN" sz="1600" b="1"/>
                    </a:p>
                  </a:txBody>
                  <a:tcPr>
                    <a:solidFill>
                      <a:srgbClr val="FFEBF3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 b="1"/>
                        <a:t>10%</a:t>
                      </a:r>
                      <a:endParaRPr lang="en-US" altLang="zh-CN" sz="1600" b="1"/>
                    </a:p>
                  </a:txBody>
                  <a:tcPr>
                    <a:solidFill>
                      <a:srgbClr val="FFEBF3"/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/>
                        <a:t>...</a:t>
                      </a:r>
                      <a:endParaRPr lang="en-US" altLang="zh-CN" sz="1400" b="1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/>
                        <a:t>...</a:t>
                      </a:r>
                      <a:endParaRPr lang="en-US" altLang="zh-CN" sz="1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流程图: 可选过程 39"/>
          <p:cNvSpPr/>
          <p:nvPr/>
        </p:nvSpPr>
        <p:spPr>
          <a:xfrm>
            <a:off x="511175" y="2240915"/>
            <a:ext cx="2743200" cy="2861945"/>
          </a:xfrm>
          <a:prstGeom prst="flowChartAlternateProcess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136265" y="2164715"/>
            <a:ext cx="922655" cy="220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>
            <p:custDataLst>
              <p:tags r:id="rId4"/>
            </p:custDataLst>
          </p:nvPr>
        </p:nvSpPr>
        <p:spPr>
          <a:xfrm>
            <a:off x="9033510" y="2849245"/>
            <a:ext cx="2781935" cy="12992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输出的每个位置对应的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vector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sequence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output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-954"/>
          <a:stretch>
            <a:fillRect/>
          </a:stretch>
        </p:blipFill>
        <p:spPr>
          <a:xfrm>
            <a:off x="6652260" y="1184275"/>
            <a:ext cx="4952365" cy="490474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的不同下游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任务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285" y="62052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7831455" y="847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392"/>
          <a:stretch>
            <a:fillRect/>
          </a:stretch>
        </p:blipFill>
        <p:spPr>
          <a:xfrm>
            <a:off x="1155700" y="1184275"/>
            <a:ext cx="5020310" cy="50958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88870" y="847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-1067"/>
          <a:stretch>
            <a:fillRect/>
          </a:stretch>
        </p:blipFill>
        <p:spPr>
          <a:xfrm>
            <a:off x="1355090" y="1692275"/>
            <a:ext cx="4716780" cy="4683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2146"/>
          <a:stretch>
            <a:fillRect/>
          </a:stretch>
        </p:blipFill>
        <p:spPr>
          <a:xfrm>
            <a:off x="6718300" y="1710055"/>
            <a:ext cx="4933315" cy="455549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的不同下游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任务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00785" y="6376035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388235" y="749935"/>
            <a:ext cx="255460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：第二个序列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找出答案的起始与结束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7327900" y="826135"/>
            <a:ext cx="360108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Tagging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有实际意义的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Classifier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206490" y="2614295"/>
            <a:ext cx="92964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5825"/>
                </a:solidFill>
              </a:rPr>
              <a:t>a visually stunning rumination on love</a:t>
            </a:r>
            <a:endParaRPr lang="en-US" altLang="zh-CN" sz="1600">
              <a:solidFill>
                <a:srgbClr val="005825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533640" y="1505585"/>
            <a:ext cx="3787140" cy="16402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en-US" altLang="zh-CN" sz="1200" b="1">
                <a:solidFill>
                  <a:schemeClr val="accent5"/>
                </a:solidFill>
              </a:rPr>
              <a:t>Hint: </a:t>
            </a:r>
            <a:r>
              <a:rPr lang="zh-CN" altLang="en-US" sz="1200" b="1">
                <a:solidFill>
                  <a:schemeClr val="accent5"/>
                </a:solidFill>
              </a:rPr>
              <a:t>该任务属于什么类型的任务？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句子对分类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accent5"/>
                </a:solidFill>
              </a:rPr>
              <a:t>Q&amp;A</a:t>
            </a:r>
            <a:endParaRPr lang="en-US" altLang="zh-CN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</a:t>
            </a:r>
            <a:r>
              <a:rPr lang="en-US" altLang="zh-CN" sz="1200" b="1">
                <a:solidFill>
                  <a:schemeClr val="accent5"/>
                </a:solidFill>
              </a:rPr>
              <a:t>Tagging</a:t>
            </a:r>
            <a:endParaRPr lang="en-US" altLang="zh-CN" sz="1200" b="1">
              <a:solidFill>
                <a:schemeClr val="accent5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Classifier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008630"/>
            <a:ext cx="111125" cy="45402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5825"/>
                </a:solidFill>
              </a:rPr>
              <a:t>a visually stunning rumination on love</a:t>
            </a:r>
            <a:endParaRPr lang="en-US" altLang="zh-CN" sz="1600">
              <a:solidFill>
                <a:srgbClr val="005825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31"/>
            </p:custDataLst>
          </p:nvPr>
        </p:nvSpPr>
        <p:spPr>
          <a:xfrm>
            <a:off x="4733290" y="26917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 b="1">
                <a:solidFill>
                  <a:schemeClr val="tx1"/>
                </a:solidFill>
              </a:rPr>
              <a:t>Bert Pooler</a:t>
            </a:r>
            <a:endParaRPr lang="en-US" altLang="zh-CN" sz="1200" b="1">
              <a:solidFill>
                <a:schemeClr val="tx1"/>
              </a:solidFill>
            </a:endParaRPr>
          </a:p>
        </p:txBody>
      </p:sp>
      <p:sp>
        <p:nvSpPr>
          <p:cNvPr id="6" name="上箭头 5"/>
          <p:cNvSpPr/>
          <p:nvPr>
            <p:custDataLst>
              <p:tags r:id="rId32"/>
            </p:custDataLst>
          </p:nvPr>
        </p:nvSpPr>
        <p:spPr>
          <a:xfrm>
            <a:off x="5621655" y="250698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3"/>
            </p:custDataLst>
          </p:nvPr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>
            <p:custDataLst>
              <p:tags r:id="rId34"/>
            </p:custDataLst>
          </p:nvPr>
        </p:nvSpPr>
        <p:spPr>
          <a:xfrm>
            <a:off x="7533640" y="1505585"/>
            <a:ext cx="3787140" cy="164020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en-US" altLang="zh-CN" sz="1200" b="1">
                <a:solidFill>
                  <a:schemeClr val="accent5"/>
                </a:solidFill>
              </a:rPr>
              <a:t>Hint: </a:t>
            </a:r>
            <a:r>
              <a:rPr lang="zh-CN" altLang="en-US" sz="1200" b="1">
                <a:solidFill>
                  <a:schemeClr val="accent5"/>
                </a:solidFill>
              </a:rPr>
              <a:t>该任务属于什么类型的任务？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rgbClr val="C00000"/>
                </a:solidFill>
              </a:rPr>
              <a:t>单句子分类</a:t>
            </a:r>
            <a:endParaRPr lang="zh-CN" altLang="en-US" sz="1200" b="1">
              <a:solidFill>
                <a:srgbClr val="C00000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句子对分类</a:t>
            </a:r>
            <a:endParaRPr lang="zh-CN" altLang="en-US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chemeClr val="accent5"/>
                </a:solidFill>
              </a:rPr>
              <a:t>Q&amp;A</a:t>
            </a:r>
            <a:endParaRPr lang="en-US" altLang="zh-CN" sz="1200" b="1">
              <a:solidFill>
                <a:schemeClr val="accent5"/>
              </a:solidFill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b="1">
                <a:solidFill>
                  <a:schemeClr val="accent5"/>
                </a:solidFill>
              </a:rPr>
              <a:t>单句子</a:t>
            </a:r>
            <a:r>
              <a:rPr lang="en-US" altLang="zh-CN" sz="1200" b="1">
                <a:solidFill>
                  <a:schemeClr val="accent5"/>
                </a:solidFill>
              </a:rPr>
              <a:t>Tagging</a:t>
            </a:r>
            <a:endParaRPr lang="en-US" altLang="zh-CN" sz="1200" b="1">
              <a:solidFill>
                <a:schemeClr val="accent5"/>
              </a:solidFill>
            </a:endParaRPr>
          </a:p>
        </p:txBody>
      </p:sp>
    </p:spTree>
    <p:custDataLst>
      <p:tags r:id="rId3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预训练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预训练任务有两种：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Next Sentence Prediction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：随机遮盖输入句子中的一些词语，并预测被遮盖的词语是什么（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完形填空）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：预测两个句子是不是上下文的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bert_pretrain_finetu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15" y="2986405"/>
            <a:ext cx="8370570" cy="333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37285" y="63449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捕捉词语级别的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8320" y="2004060"/>
            <a:ext cx="3716020" cy="31794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在输入中随机遮盖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（即将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替换为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位置对应的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层中，预测被遮盖的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一：如何进行预测？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4656"/>
          <a:stretch>
            <a:fillRect/>
          </a:stretch>
        </p:blipFill>
        <p:spPr>
          <a:xfrm>
            <a:off x="4551680" y="1650365"/>
            <a:ext cx="7529195" cy="502094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4667250" y="5437505"/>
            <a:ext cx="7298055" cy="7747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94075" y="6080760"/>
            <a:ext cx="7346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2800350" y="5533390"/>
            <a:ext cx="17513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Randomly mask 15% of tokens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523105" y="1526540"/>
            <a:ext cx="7529195" cy="18846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5"/>
            </p:custDataLst>
          </p:nvPr>
        </p:nvSpPr>
        <p:spPr>
          <a:xfrm>
            <a:off x="4913630" y="1771650"/>
            <a:ext cx="39916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Use the output of the masked word’s position to predict the masked word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7" grpId="1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656"/>
          <a:stretch>
            <a:fillRect/>
          </a:stretch>
        </p:blipFill>
        <p:spPr>
          <a:xfrm>
            <a:off x="71755" y="1525905"/>
            <a:ext cx="7529195" cy="502094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653280" y="1525905"/>
            <a:ext cx="2947670" cy="17621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14310" y="1276985"/>
            <a:ext cx="407162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我们事先会建立一个词表，覆盖所有英语单词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4"/>
            </p:custDataLst>
          </p:nvPr>
        </p:nvGraphicFramePr>
        <p:xfrm>
          <a:off x="8926195" y="1809115"/>
          <a:ext cx="1848485" cy="2028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48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524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957820" y="395160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classifier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计算每个词对应被遮盖的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的概率，并选取概率最高的词语作为预测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5"/>
            </p:custDataLst>
          </p:nvPr>
        </p:nvGraphicFramePr>
        <p:xfrm>
          <a:off x="8359140" y="4528820"/>
          <a:ext cx="3449320" cy="2187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660"/>
                <a:gridCol w="17246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1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10%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  <p:bldP spid="5" grpId="0" bldLvl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4656"/>
          <a:stretch>
            <a:fillRect/>
          </a:stretch>
        </p:blipFill>
        <p:spPr>
          <a:xfrm>
            <a:off x="0" y="1663065"/>
            <a:ext cx="6986270" cy="4658995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723515" y="5511165"/>
            <a:ext cx="930275" cy="3409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95955" y="6081395"/>
            <a:ext cx="61982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进行推理时，输入并没有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3158" r="6759"/>
          <a:stretch>
            <a:fillRect/>
          </a:stretch>
        </p:blipFill>
        <p:spPr>
          <a:xfrm>
            <a:off x="6938010" y="1525905"/>
            <a:ext cx="5179695" cy="47244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为了使得预训练任务和推理任务尽可能接近，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在随机遮盖的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中又进行了进一步的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80%的概率替换为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10%的概率替换为文本中的随机词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10%的概率不进行替换，保持原有的词元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asked_lm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0" y="3521075"/>
            <a:ext cx="7651115" cy="2620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40435"/>
            <a:ext cx="1058354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捕捉句子级别信息，简单来说是一个针对句子对的分类问题，判断一组句子中，句子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450" y="2070100"/>
            <a:ext cx="60559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句子级别的分类任务，应该选取哪个位置的输出放入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7805" y="3584575"/>
            <a:ext cx="9051925" cy="3107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50645" y="3156585"/>
            <a:ext cx="7028815" cy="4184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5575" y="940435"/>
            <a:ext cx="9178290" cy="5773420"/>
          </a:xfrm>
          <a:prstGeom prst="rect">
            <a:avLst/>
          </a:prstGeom>
        </p:spPr>
      </p:pic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8730615" y="940435"/>
            <a:ext cx="3255010" cy="30251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针对句子对的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二分类问题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Fine-tuning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1"/>
          <a:srcRect l="51540"/>
          <a:stretch>
            <a:fillRect/>
          </a:stretch>
        </p:blipFill>
        <p:spPr>
          <a:xfrm>
            <a:off x="7272655" y="1293495"/>
            <a:ext cx="4832350" cy="5494655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37285" y="620522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19087"/>
          <a:stretch>
            <a:fillRect/>
          </a:stretch>
        </p:blipFill>
        <p:spPr>
          <a:xfrm>
            <a:off x="1354455" y="3958590"/>
            <a:ext cx="4681220" cy="1425575"/>
          </a:xfrm>
          <a:prstGeom prst="rect">
            <a:avLst/>
          </a:prstGeom>
        </p:spPr>
      </p:pic>
      <p:sp>
        <p:nvSpPr>
          <p:cNvPr id="13" name="上箭头 12"/>
          <p:cNvSpPr/>
          <p:nvPr>
            <p:custDataLst>
              <p:tags r:id="rId5"/>
            </p:custDataLst>
          </p:nvPr>
        </p:nvSpPr>
        <p:spPr>
          <a:xfrm>
            <a:off x="26670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6"/>
            </p:custDataLst>
          </p:nvPr>
        </p:nvSpPr>
        <p:spPr>
          <a:xfrm>
            <a:off x="36131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7"/>
            </p:custDataLst>
          </p:nvPr>
        </p:nvSpPr>
        <p:spPr>
          <a:xfrm>
            <a:off x="45593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8"/>
            </p:custDataLst>
          </p:nvPr>
        </p:nvSpPr>
        <p:spPr>
          <a:xfrm>
            <a:off x="55054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9"/>
            </p:custDataLst>
          </p:nvPr>
        </p:nvSpPr>
        <p:spPr>
          <a:xfrm>
            <a:off x="17208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143827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244602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2"/>
            </p:custDataLst>
          </p:nvPr>
        </p:nvSpPr>
        <p:spPr>
          <a:xfrm>
            <a:off x="333184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these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3"/>
            </p:custDataLst>
          </p:nvPr>
        </p:nvSpPr>
        <p:spPr>
          <a:xfrm>
            <a:off x="427863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pills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522541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上箭头 21"/>
          <p:cNvSpPr/>
          <p:nvPr>
            <p:custDataLst>
              <p:tags r:id="rId15"/>
            </p:custDataLst>
          </p:nvPr>
        </p:nvSpPr>
        <p:spPr>
          <a:xfrm>
            <a:off x="1701165" y="36226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16"/>
            </p:custDataLst>
          </p:nvPr>
        </p:nvSpPr>
        <p:spPr>
          <a:xfrm>
            <a:off x="784225" y="3185795"/>
            <a:ext cx="2674620" cy="375920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Bert Pooler +</a:t>
            </a:r>
            <a:r>
              <a:rPr lang="en-US" sz="1200" b="1"/>
              <a:t> Classifier</a:t>
            </a:r>
            <a:endParaRPr lang="en-US" sz="1200" b="1"/>
          </a:p>
        </p:txBody>
      </p:sp>
      <p:graphicFrame>
        <p:nvGraphicFramePr>
          <p:cNvPr id="25" name="表格 24"/>
          <p:cNvGraphicFramePr/>
          <p:nvPr>
            <p:custDataLst>
              <p:tags r:id="rId17"/>
            </p:custDataLst>
          </p:nvPr>
        </p:nvGraphicFramePr>
        <p:xfrm>
          <a:off x="1005840" y="2014855"/>
          <a:ext cx="1661160" cy="675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090"/>
                <a:gridCol w="560070"/>
              </a:tblGrid>
              <a:tr h="3340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Spam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75%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</a:tr>
              <a:tr h="340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Not Spam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25%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2778760" y="2183765"/>
            <a:ext cx="133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5586095" y="2183765"/>
            <a:ext cx="1686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7"/>
          <p:cNvSpPr/>
          <p:nvPr>
            <p:custDataLst>
              <p:tags r:id="rId19"/>
            </p:custDataLst>
          </p:nvPr>
        </p:nvSpPr>
        <p:spPr>
          <a:xfrm>
            <a:off x="1720850" y="28225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0"/>
            </p:custDataLst>
          </p:nvPr>
        </p:nvSpPr>
        <p:spPr>
          <a:xfrm>
            <a:off x="510921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1"/>
            </p:custDataLst>
          </p:nvPr>
        </p:nvSpPr>
        <p:spPr>
          <a:xfrm>
            <a:off x="400558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右大括号 30"/>
          <p:cNvSpPr/>
          <p:nvPr/>
        </p:nvSpPr>
        <p:spPr>
          <a:xfrm rot="5400000">
            <a:off x="5028565" y="2012950"/>
            <a:ext cx="255270" cy="1363980"/>
          </a:xfrm>
          <a:prstGeom prst="rightBrace">
            <a:avLst>
              <a:gd name="adj1" fmla="val 27611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2"/>
            </p:custDataLst>
          </p:nvPr>
        </p:nvSpPr>
        <p:spPr>
          <a:xfrm>
            <a:off x="4671060" y="316547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32" idx="1"/>
          </p:cNvCxnSpPr>
          <p:nvPr/>
        </p:nvCxnSpPr>
        <p:spPr>
          <a:xfrm flipH="1" flipV="1">
            <a:off x="3670300" y="3331210"/>
            <a:ext cx="1000760" cy="317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5186045" y="3502660"/>
            <a:ext cx="8255" cy="37274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778885" y="2977515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3"/>
            </p:custDataLst>
          </p:nvPr>
        </p:nvSpPr>
        <p:spPr>
          <a:xfrm>
            <a:off x="5505450" y="347662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fine-tune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4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在下游任务中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，我们使用少量的标注数据（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labelled data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对预训练Transformer编码器的所有参数进行微调，额外的输出层将从头开始训练。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344930" y="5630545"/>
            <a:ext cx="99237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word2vec/Glove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将离散的文本数据转换为固定长度的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5"/>
            </p:custDataLst>
          </p:nvPr>
        </p:nvSpPr>
        <p:spPr>
          <a:xfrm>
            <a:off x="77470" y="1532255"/>
            <a:ext cx="2693670" cy="408622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3079115" y="1581785"/>
            <a:ext cx="2693670" cy="404876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344930" y="5616575"/>
            <a:ext cx="98856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预训练模型将文本数据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结合上下文信息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，转换为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6146800" y="1450975"/>
            <a:ext cx="2693670" cy="4165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344930" y="5644515"/>
            <a:ext cx="9885680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同样将文本数据转换为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，能够更好地捕捉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句子级别的信息与语境信息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，后续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参数进行微调，仅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重新训练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最后的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即可适配下游任务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195070"/>
            <a:ext cx="12439015" cy="456311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9411335" y="1473835"/>
            <a:ext cx="2693670" cy="405511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1344930" y="5581650"/>
            <a:ext cx="9885680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等预训练语言模型主要用于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文本生成类任务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，需要通过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prompt方法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来应用于下游任务，指导模型生成特定的输出。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1285" y="1055370"/>
            <a:ext cx="12439015" cy="456311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344930" y="5246370"/>
            <a:ext cx="98856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模型本质上是结合了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ELMo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模型与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GPT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模型的优势。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相比于ELMo，BERT仅需改动最后的输出层，而非模型架构，便可以在下游任务中达到很好的效果；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相比于GPT，BERT在处理词元表示时考虑到了双向上下文的信息；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ERT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74355" y="1400175"/>
            <a:ext cx="953135" cy="536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2398"/>
          <a:stretch>
            <a:fillRect/>
          </a:stretch>
        </p:blipFill>
        <p:spPr>
          <a:xfrm>
            <a:off x="4889500" y="1414780"/>
            <a:ext cx="1078230" cy="59436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TABLE_ENDDRAG_ORIGIN_RECT" val="145*139"/>
  <p:tag name="TABLE_ENDDRAG_RECT" val="702*170*145*139"/>
</p:tagLst>
</file>

<file path=ppt/tags/tag181.xml><?xml version="1.0" encoding="utf-8"?>
<p:tagLst xmlns:p="http://schemas.openxmlformats.org/presentationml/2006/main">
  <p:tag name="TABLE_ENDDRAG_ORIGIN_RECT" val="271*152"/>
  <p:tag name="TABLE_ENDDRAG_RECT" val="640*365*271*152"/>
  <p:tag name="KSO_WM_UNIT_TABLE_BEAUTIFY" val="smartTable{d422473b-c2c7-461d-9922-5cbdc540aed9}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TABLE_BEAUTIFY" val="smartTable{6c840c2b-093f-45d8-8958-e0c879a2794e}"/>
  <p:tag name="TABLE_ENDDRAG_ORIGIN_RECT" val="130*53"/>
  <p:tag name="TABLE_ENDDRAG_RECT" val="292*161*130*53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4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5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6.xml><?xml version="1.0" encoding="utf-8"?>
<p:tagLst xmlns:p="http://schemas.openxmlformats.org/presentationml/2006/main">
  <p:tag name="KSO_WM_BEAUTIFY_FLAG" val=""/>
  <p:tag name="KSO_WM_UNIT_PLACING_PICTURE_USER_VIEWPORT" val="{&quot;height&quot;:3934,&quot;width&quot;:8290}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TABLE_BEAUTIFY" val="smartTable{0e24f77a-3b18-42f0-8cc1-2cf622c1ecff}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5830</Words>
  <Application>WPS 演示</Application>
  <PresentationFormat>自定义</PresentationFormat>
  <Paragraphs>624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37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Arial</vt:lpstr>
      <vt:lpstr>Huawei Sans</vt:lpstr>
      <vt:lpstr>DejaVu Math TeX Gyre</vt:lpstr>
      <vt:lpstr>方正兰亭粗黑简体</vt:lpstr>
      <vt:lpstr>黑体</vt:lpstr>
      <vt:lpstr>.AppleSystemUIFont</vt:lpstr>
      <vt:lpstr>Segoe Print</vt:lpstr>
      <vt:lpstr>Huawei Sans</vt:lpstr>
      <vt:lpstr>Calibri</vt:lpstr>
      <vt:lpstr>微软雅黑 Light</vt:lpstr>
      <vt:lpstr>等线</vt:lpstr>
      <vt:lpstr>Arial Unicode MS</vt:lpstr>
      <vt:lpstr>Cambria Math</vt:lpstr>
      <vt:lpstr>Calibri Light</vt:lpstr>
      <vt:lpstr>等线 Light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Selina</cp:lastModifiedBy>
  <cp:revision>2631</cp:revision>
  <cp:lastPrinted>2020-01-16T11:26:00Z</cp:lastPrinted>
  <dcterms:created xsi:type="dcterms:W3CDTF">2018-12-27T01:12:00Z</dcterms:created>
  <dcterms:modified xsi:type="dcterms:W3CDTF">2023-08-23T22:37:19Z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(3)pJhb8IDknMgxmK0NLhOv8nqAkpX5rnxgzo6GRiuvGCCWrozgPPkOnjCyGa/AiMAUOA/sEdFP
yufnYy4RERc1zbbML9wvBp/pF/My6ZRvSCxYZxoSuLfewkTJiQfkyJAymygGYZl/Rnq6+mMj
3vy7Kf2/h7GCY6/LtkPdYAdKWmpSzO2aT3lpeZV527n9qHgVtgCGgjz0HwTBgC8E0FQSrb8d
oRUjL2Qo9Pu0Wvoks2</vt:lpwstr>
  </property>
  <property fmtid="{D5CDD505-2E9C-101B-9397-08002B2CF9AE}" pid="3" name="_2015_ms_pID_7253431">
    <vt:lpwstr>mLfDVAAmbAbRCfZ0x2dw0wexDc3YboRDFWujUqUbRj1phVt7fPq+Pw
RL7FuellkdjmP0GyvFobCR1nVuENQzm/tPhCeZ7xlkuEzESIZJdumH6pZKK0hbazsmNyJN9f
AuBOMcYLpZI7L+ixeAU3svoi9xkGrSJ4A0r6qvTxG1xVL3+OSmHXgaic+lJGqvP50oIHlWK5
rQGAJiydnaVRjfdCtjDtn1C0fvIdxcqmp18r</vt:lpwstr>
  </property>
  <property fmtid="{D5CDD505-2E9C-101B-9397-08002B2CF9AE}" pid="4" name="_2015_ms_pID_7253432">
    <vt:lpwstr>F4Y6+vcyC/SC/JTwh9BewKo=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